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92" r:id="rId5"/>
    <p:sldId id="273" r:id="rId6"/>
    <p:sldId id="263" r:id="rId7"/>
    <p:sldId id="267" r:id="rId8"/>
    <p:sldId id="280" r:id="rId9"/>
    <p:sldId id="289" r:id="rId10"/>
    <p:sldId id="295" r:id="rId11"/>
    <p:sldId id="296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7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TH Sarabun New" panose="020B0500040200020003" pitchFamily="34" charset="-34"/>
      <p:regular r:id="rId29"/>
      <p:bold r:id="rId30"/>
      <p:italic r:id="rId31"/>
      <p:boldItalic r:id="rId32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 Yangyuen" initials="YY" lastIdx="2" clrIdx="0">
    <p:extLst>
      <p:ext uri="{19B8F6BF-5375-455C-9EA6-DF929625EA0E}">
        <p15:presenceInfo xmlns:p15="http://schemas.microsoft.com/office/powerpoint/2012/main" userId="b4e09d877d8684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0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E334-5E6E-4C03-A5FA-3715D81820D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67BB-A7B8-41BF-8BAF-4A3463CCAB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620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DEC8-1333-4E55-B3BF-FA2A8CDB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3FF42-B4AA-43B3-874C-EF6C5B9D0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3939-78F4-4DB3-8757-30B3456A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0BCB-F910-4C7B-A3EC-AF2AFD3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7FA44-C308-4C43-9BED-035A0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77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8144-C732-425D-AB56-3085E86D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7AFE-E76B-47A5-887C-C6A5D20B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620D-8679-4C30-96DE-AE045CA8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2788-A0DC-49E6-8E32-1E407A24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53AA-6B67-482B-A5A8-28BA683F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35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5E0BC-DD1A-410D-9FBA-A41E6BE18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86917-2769-4C23-9A3C-A39E04CF5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86D1-21ED-473F-85ED-86302FA5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1C549-2BA1-48B6-9346-09C665DD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9ECF-1EE1-41C6-83DC-417D582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D30C-D712-4025-9B23-BC6095D7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456-C11C-4CAA-881B-4BB4FE9C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3DCEF-8C60-412A-B95B-8A12B572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CEDF8-2703-451E-84DD-4E590C10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5086A-B843-42B1-A477-D2347E48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44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D02D-2178-4C14-A402-786CAE5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D214-FDDF-46E4-B1E4-CCE12FE6D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B7BE1-AEE9-4693-9ADA-9AA79B02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741C-F4F5-4E75-B849-86B2ED30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FF26-D0C7-4E01-8D07-7B94B723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828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5349-F30F-4575-8344-979D4DB0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FE1C-D403-4882-AA93-92BF4995B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D2F2-BFCD-4F9F-877A-237D933D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2BF06-3A07-43B4-8EAE-E47E7D48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E1000-11E1-4FB5-9F6B-956EB08F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25AE-D8E5-4AC0-83AF-886006F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87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E52D-5B9E-47F3-A50A-3D8387D0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A3804-56BA-4773-A2DA-6DDAF0C5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D5EB8-67B4-4965-B040-EDDE95102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197D5-DC79-44ED-AAE0-9619F92DF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6C6DB-122B-4837-9137-615F76B7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5C528-7181-4A6A-B593-9CC0D107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9624C-CAC8-43C6-A868-563879A8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AD51-2E13-4D3A-9979-145EBD92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21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77DF-0606-471B-895C-BAF01E70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F437C-3B45-454B-B668-EE7C684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11AF-F5F7-4F12-A51F-E79AC9EB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FA65-22A8-4AB8-8230-83002F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347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10600-8EB5-47D2-A2FE-022A49DE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F21-7A17-4FD5-BF62-E2ADF465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6ED4-E771-4A54-A94A-A7C87D3B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764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D2BD-18E8-4F18-ABB8-1C23BE2E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2525-57A7-4A8C-A2F1-CF86D5B5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4D4DF-950B-42C9-8AE8-BF6B18995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71082-9585-4C6C-A0E7-400FF97B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A1334-2C07-435F-A484-9AAB1E45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EE18-1052-49EB-B569-F3D7FC92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0C1F-2641-4AD2-8701-F2F303B2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F9CE1-ED24-4806-B9D3-75A8FEAE2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9D472-1381-43EF-B857-D78D9A546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21C49-FD95-4290-A05D-778D50C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AFA41-7F46-4794-B44A-8B6B3EFB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AB1A-2C62-4AE7-BDEE-CDB28F25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42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96785-6945-44BB-9096-F627EEC8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3318-60BC-4E01-9326-257267AC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F7835-071C-4754-A308-BEE69403D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E19FA-BE16-4AED-90A6-23E5CD0B90E6}" type="datetimeFigureOut">
              <a:rPr lang="th-TH" smtClean="0"/>
              <a:t>28/04/63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C7BB-A85D-4D98-8D06-48893FE58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76A0-0A0F-4576-944F-6AAF821D6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C03BA-DEE2-4C08-9562-28D064D53A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005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F98A49D-52EB-4B03-8913-554B1458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185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46E2-D11B-4B1A-A509-FB5443D7C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102" y="3652788"/>
            <a:ext cx="9089796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404040"/>
                </a:solidFill>
              </a:rPr>
              <a:t>Chatbot for kidney disease patients caring</a:t>
            </a:r>
            <a:endParaRPr lang="th-TH" sz="4000" b="1" dirty="0">
              <a:solidFill>
                <a:srgbClr val="40404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93E47-B0F3-4A52-8CC6-0C448D354387}"/>
              </a:ext>
            </a:extLst>
          </p:cNvPr>
          <p:cNvSpPr/>
          <p:nvPr/>
        </p:nvSpPr>
        <p:spPr>
          <a:xfrm>
            <a:off x="1551101" y="4931333"/>
            <a:ext cx="9089796" cy="62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C1442-F51F-4E37-9EA9-927E70FD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917550"/>
            <a:ext cx="6801612" cy="536125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แชทบอทสำหรับดูแลผู้ป่วยโรคไต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DD81B6D-5939-4A48-A33C-6181A7AA1B84}"/>
              </a:ext>
            </a:extLst>
          </p:cNvPr>
          <p:cNvSpPr txBox="1">
            <a:spLocks/>
          </p:cNvSpPr>
          <p:nvPr/>
        </p:nvSpPr>
        <p:spPr>
          <a:xfrm>
            <a:off x="2494091" y="5680038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ผู้จัดทำ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นายยง  ยั่งยืน  รหัสนักศึกษา </a:t>
            </a:r>
            <a:r>
              <a:rPr lang="en-US" sz="30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 6010110293</a:t>
            </a:r>
            <a:endParaRPr lang="th-TH" sz="3000" b="1" dirty="0">
              <a:solidFill>
                <a:srgbClr val="FFFFFF"/>
              </a:solidFill>
              <a:latin typeface="TH Sarabun New" panose="020B0500040200020003" pitchFamily="34" charset="-3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4DB262-EF52-4053-9173-73F2AA015980}"/>
              </a:ext>
            </a:extLst>
          </p:cNvPr>
          <p:cNvSpPr txBox="1">
            <a:spLocks/>
          </p:cNvSpPr>
          <p:nvPr/>
        </p:nvSpPr>
        <p:spPr>
          <a:xfrm>
            <a:off x="2494091" y="6216643"/>
            <a:ext cx="7203815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อาจารย์ที่ปรึกษา</a:t>
            </a:r>
            <a:r>
              <a:rPr lang="en-US" sz="2800" b="1" dirty="0">
                <a:solidFill>
                  <a:srgbClr val="00B0F0"/>
                </a:solidFill>
                <a:latin typeface="TH Sarabun New" panose="020B0500040200020003" pitchFamily="34" charset="-34"/>
              </a:rPr>
              <a:t>: </a:t>
            </a:r>
            <a:r>
              <a:rPr lang="th-TH" sz="2800" b="1" dirty="0">
                <a:solidFill>
                  <a:srgbClr val="FFFFFF"/>
                </a:solidFill>
                <a:latin typeface="TH Sarabun New" panose="020B0500040200020003" pitchFamily="34" charset="-34"/>
              </a:rPr>
              <a:t>รศ.ดร.แสงสุรีย์  วสุพงศ์อัยยะ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14EC667-2A1B-4BDB-95EF-1A9E5929DC47}"/>
              </a:ext>
            </a:extLst>
          </p:cNvPr>
          <p:cNvSpPr txBox="1">
            <a:spLocks/>
          </p:cNvSpPr>
          <p:nvPr/>
        </p:nvSpPr>
        <p:spPr>
          <a:xfrm>
            <a:off x="-755010" y="-12824"/>
            <a:ext cx="11615330" cy="53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Video Link: </a:t>
            </a:r>
            <a:r>
              <a:rPr lang="en-US" sz="2800" b="1" dirty="0">
                <a:latin typeface="TH Sarabun New" panose="020B0500040200020003" pitchFamily="34" charset="-34"/>
              </a:rPr>
              <a:t>https://drive.google.com/open?id=1mmTH0LSoaruZ05rD6TEP8LSbLW80Diwh</a:t>
            </a:r>
            <a:endParaRPr lang="th-TH" sz="2800" b="1" dirty="0">
              <a:latin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42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51160A55-4D1F-436B-B398-90BB2ECE8552}"/>
              </a:ext>
            </a:extLst>
          </p:cNvPr>
          <p:cNvSpPr/>
          <p:nvPr/>
        </p:nvSpPr>
        <p:spPr>
          <a:xfrm>
            <a:off x="2696184" y="4228219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C8D69-B798-410E-8306-F10F81B064A2}"/>
              </a:ext>
            </a:extLst>
          </p:cNvPr>
          <p:cNvSpPr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		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r>
              <a:rPr lang="th-TH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th-TH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ภาคเรียนที่ 1 ปีการศึกษา 2563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EDCAF6AC-B558-46F2-9AC4-88A6B33DF088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AC15B-461B-4779-8436-8BE6B6D16E3F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/>
              <a:t>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64ACE3-A615-45E1-9B4D-FF4B545DBD4E}"/>
              </a:ext>
            </a:extLst>
          </p:cNvPr>
          <p:cNvSpPr/>
          <p:nvPr/>
        </p:nvSpPr>
        <p:spPr>
          <a:xfrm>
            <a:off x="-3011" y="3677055"/>
            <a:ext cx="12192000" cy="5544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423D9BB-2F75-49CF-92CD-A5ED5D929796}"/>
              </a:ext>
            </a:extLst>
          </p:cNvPr>
          <p:cNvSpPr/>
          <p:nvPr/>
        </p:nvSpPr>
        <p:spPr>
          <a:xfrm>
            <a:off x="556532" y="1780162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Flowchart: Punched Tape 3">
            <a:extLst>
              <a:ext uri="{FF2B5EF4-FFF2-40B4-BE49-F238E27FC236}">
                <a16:creationId xmlns:a16="http://schemas.microsoft.com/office/drawing/2014/main" id="{AFD3CB1C-E8BC-4814-9734-A602982176A9}"/>
              </a:ext>
            </a:extLst>
          </p:cNvPr>
          <p:cNvSpPr/>
          <p:nvPr/>
        </p:nvSpPr>
        <p:spPr>
          <a:xfrm>
            <a:off x="644080" y="1665244"/>
            <a:ext cx="2412459" cy="1815882"/>
          </a:xfrm>
          <a:prstGeom prst="flowChartPunchedTap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01CBF-0128-4C40-B1DE-9E9D319F1E30}"/>
              </a:ext>
            </a:extLst>
          </p:cNvPr>
          <p:cNvSpPr txBox="1"/>
          <p:nvPr/>
        </p:nvSpPr>
        <p:spPr>
          <a:xfrm>
            <a:off x="731629" y="2068644"/>
            <a:ext cx="24124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7/2563</a:t>
            </a:r>
          </a:p>
          <a:p>
            <a:r>
              <a:rPr lang="th-TH" sz="2400" dirty="0"/>
              <a:t>วิเคราะห์ข้อมูลที่ต้องใช้ในระบบ</a:t>
            </a:r>
          </a:p>
          <a:p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E6A45-581A-495A-8696-1BB9D17FAF81}"/>
              </a:ext>
            </a:extLst>
          </p:cNvPr>
          <p:cNvSpPr txBox="1"/>
          <p:nvPr/>
        </p:nvSpPr>
        <p:spPr>
          <a:xfrm>
            <a:off x="4747553" y="3661905"/>
            <a:ext cx="2690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Timeline Chart</a:t>
            </a:r>
            <a:endParaRPr lang="th-TH" sz="3200" b="1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14E0BA7-6363-4A52-81CD-CE922AF1FD94}"/>
              </a:ext>
            </a:extLst>
          </p:cNvPr>
          <p:cNvSpPr/>
          <p:nvPr/>
        </p:nvSpPr>
        <p:spPr>
          <a:xfrm>
            <a:off x="4881242" y="1780162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Flowchart: Punched Tape 15">
            <a:extLst>
              <a:ext uri="{FF2B5EF4-FFF2-40B4-BE49-F238E27FC236}">
                <a16:creationId xmlns:a16="http://schemas.microsoft.com/office/drawing/2014/main" id="{771EC62D-40BC-422C-9607-475E0AEE92B7}"/>
              </a:ext>
            </a:extLst>
          </p:cNvPr>
          <p:cNvSpPr/>
          <p:nvPr/>
        </p:nvSpPr>
        <p:spPr>
          <a:xfrm>
            <a:off x="4968791" y="1665244"/>
            <a:ext cx="2412459" cy="181588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6D791-CAF2-4353-817D-8D98E4184BB2}"/>
              </a:ext>
            </a:extLst>
          </p:cNvPr>
          <p:cNvSpPr txBox="1"/>
          <p:nvPr/>
        </p:nvSpPr>
        <p:spPr>
          <a:xfrm>
            <a:off x="5056340" y="2068644"/>
            <a:ext cx="2412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9/2563</a:t>
            </a:r>
          </a:p>
          <a:p>
            <a:r>
              <a:rPr lang="th-TH" sz="2400" dirty="0"/>
              <a:t>เริ่มพัฒนาระบบแชทบอท</a:t>
            </a:r>
          </a:p>
          <a:p>
            <a:endParaRPr lang="th-TH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6A537C9-C1A8-4290-9A00-944A5B6B5CFD}"/>
              </a:ext>
            </a:extLst>
          </p:cNvPr>
          <p:cNvSpPr/>
          <p:nvPr/>
        </p:nvSpPr>
        <p:spPr>
          <a:xfrm>
            <a:off x="8965651" y="1780162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lowchart: Punched Tape 18">
            <a:extLst>
              <a:ext uri="{FF2B5EF4-FFF2-40B4-BE49-F238E27FC236}">
                <a16:creationId xmlns:a16="http://schemas.microsoft.com/office/drawing/2014/main" id="{7A570B67-246C-49F4-9AFA-09247C32AC00}"/>
              </a:ext>
            </a:extLst>
          </p:cNvPr>
          <p:cNvSpPr/>
          <p:nvPr/>
        </p:nvSpPr>
        <p:spPr>
          <a:xfrm>
            <a:off x="9053200" y="1665244"/>
            <a:ext cx="2412459" cy="1815882"/>
          </a:xfrm>
          <a:prstGeom prst="flowChartPunchedTape">
            <a:avLst/>
          </a:prstGeom>
          <a:solidFill>
            <a:srgbClr val="F698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6B0B2-8556-4DD0-9D02-01B78DBEBE91}"/>
              </a:ext>
            </a:extLst>
          </p:cNvPr>
          <p:cNvSpPr txBox="1"/>
          <p:nvPr/>
        </p:nvSpPr>
        <p:spPr>
          <a:xfrm>
            <a:off x="9140749" y="2068644"/>
            <a:ext cx="24124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11/2563</a:t>
            </a:r>
          </a:p>
          <a:p>
            <a:r>
              <a:rPr lang="th-TH" sz="2400" dirty="0"/>
              <a:t>ทำการรวมระบบแชทบอทเข้ากับระบบเก่า</a:t>
            </a:r>
          </a:p>
          <a:p>
            <a:endParaRPr lang="th-TH" dirty="0"/>
          </a:p>
        </p:txBody>
      </p:sp>
      <p:sp>
        <p:nvSpPr>
          <p:cNvPr id="22" name="Flowchart: Punched Tape 21">
            <a:extLst>
              <a:ext uri="{FF2B5EF4-FFF2-40B4-BE49-F238E27FC236}">
                <a16:creationId xmlns:a16="http://schemas.microsoft.com/office/drawing/2014/main" id="{2426EC64-93D1-4DD3-A9FB-EBF62806E223}"/>
              </a:ext>
            </a:extLst>
          </p:cNvPr>
          <p:cNvSpPr/>
          <p:nvPr/>
        </p:nvSpPr>
        <p:spPr>
          <a:xfrm>
            <a:off x="2783733" y="4478092"/>
            <a:ext cx="2412459" cy="1815882"/>
          </a:xfrm>
          <a:prstGeom prst="flowChartPunchedTap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7F0C92-33FB-4E30-A1CF-F291DF5419D2}"/>
              </a:ext>
            </a:extLst>
          </p:cNvPr>
          <p:cNvSpPr txBox="1"/>
          <p:nvPr/>
        </p:nvSpPr>
        <p:spPr>
          <a:xfrm>
            <a:off x="2871282" y="4881492"/>
            <a:ext cx="24124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8/2563</a:t>
            </a:r>
          </a:p>
          <a:p>
            <a:r>
              <a:rPr lang="th-TH" sz="2400" dirty="0"/>
              <a:t>ออกแบบส่วนติดต่อผู้ใช้งาน</a:t>
            </a:r>
          </a:p>
          <a:p>
            <a:endParaRPr lang="th-TH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C6B4128C-6918-46FC-80CC-99B57350C3B7}"/>
              </a:ext>
            </a:extLst>
          </p:cNvPr>
          <p:cNvSpPr/>
          <p:nvPr/>
        </p:nvSpPr>
        <p:spPr>
          <a:xfrm>
            <a:off x="6908260" y="4228219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Flowchart: Punched Tape 24">
            <a:extLst>
              <a:ext uri="{FF2B5EF4-FFF2-40B4-BE49-F238E27FC236}">
                <a16:creationId xmlns:a16="http://schemas.microsoft.com/office/drawing/2014/main" id="{2A8B920B-3CCC-4FF2-9AF1-FBB65B8321F6}"/>
              </a:ext>
            </a:extLst>
          </p:cNvPr>
          <p:cNvSpPr/>
          <p:nvPr/>
        </p:nvSpPr>
        <p:spPr>
          <a:xfrm>
            <a:off x="6995809" y="4478092"/>
            <a:ext cx="2412459" cy="1815882"/>
          </a:xfrm>
          <a:prstGeom prst="flowChartPunchedTap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18739E-B4D3-4451-B84B-90F67329C1BB}"/>
              </a:ext>
            </a:extLst>
          </p:cNvPr>
          <p:cNvSpPr txBox="1"/>
          <p:nvPr/>
        </p:nvSpPr>
        <p:spPr>
          <a:xfrm>
            <a:off x="7083358" y="4881492"/>
            <a:ext cx="2412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10/2563</a:t>
            </a:r>
          </a:p>
          <a:p>
            <a:r>
              <a:rPr lang="th-TH" sz="2400" dirty="0"/>
              <a:t>พัฒนาระบบแชทบอท</a:t>
            </a:r>
          </a:p>
          <a:p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55615F-E00E-4AAE-9C01-5B4821BACAB5}"/>
              </a:ext>
            </a:extLst>
          </p:cNvPr>
          <p:cNvSpPr/>
          <p:nvPr/>
        </p:nvSpPr>
        <p:spPr>
          <a:xfrm>
            <a:off x="556532" y="651751"/>
            <a:ext cx="4191020" cy="7365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b="1" dirty="0">
                <a:solidFill>
                  <a:schemeClr val="tx1"/>
                </a:solidFill>
              </a:rPr>
              <a:t>แผนการดำเนินงาน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460583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6" grpId="0"/>
      <p:bldP spid="12" grpId="0" animBg="1"/>
      <p:bldP spid="16" grpId="0" animBg="1"/>
      <p:bldP spid="17" grpId="0"/>
      <p:bldP spid="18" grpId="0" animBg="1"/>
      <p:bldP spid="19" grpId="0" animBg="1"/>
      <p:bldP spid="20" grpId="0"/>
      <p:bldP spid="22" grpId="0" animBg="1"/>
      <p:bldP spid="23" grpId="0"/>
      <p:bldP spid="24" grpId="0" animBg="1"/>
      <p:bldP spid="25" grpId="0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51160A55-4D1F-436B-B398-90BB2ECE8552}"/>
              </a:ext>
            </a:extLst>
          </p:cNvPr>
          <p:cNvSpPr/>
          <p:nvPr/>
        </p:nvSpPr>
        <p:spPr>
          <a:xfrm>
            <a:off x="2696184" y="4228219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C8D69-B798-410E-8306-F10F81B064A2}"/>
              </a:ext>
            </a:extLst>
          </p:cNvPr>
          <p:cNvSpPr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		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r>
              <a:rPr lang="th-TH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th-TH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ภาคเรียนที่ 2 ปีการศึกษา 2563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EDCAF6AC-B558-46F2-9AC4-88A6B33DF088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AC15B-461B-4779-8436-8BE6B6D16E3F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/>
              <a:t>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64ACE3-A615-45E1-9B4D-FF4B545DBD4E}"/>
              </a:ext>
            </a:extLst>
          </p:cNvPr>
          <p:cNvSpPr/>
          <p:nvPr/>
        </p:nvSpPr>
        <p:spPr>
          <a:xfrm>
            <a:off x="-3011" y="3677055"/>
            <a:ext cx="12192000" cy="5544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423D9BB-2F75-49CF-92CD-A5ED5D929796}"/>
              </a:ext>
            </a:extLst>
          </p:cNvPr>
          <p:cNvSpPr/>
          <p:nvPr/>
        </p:nvSpPr>
        <p:spPr>
          <a:xfrm>
            <a:off x="556532" y="1780162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Flowchart: Punched Tape 3">
            <a:extLst>
              <a:ext uri="{FF2B5EF4-FFF2-40B4-BE49-F238E27FC236}">
                <a16:creationId xmlns:a16="http://schemas.microsoft.com/office/drawing/2014/main" id="{AFD3CB1C-E8BC-4814-9734-A602982176A9}"/>
              </a:ext>
            </a:extLst>
          </p:cNvPr>
          <p:cNvSpPr/>
          <p:nvPr/>
        </p:nvSpPr>
        <p:spPr>
          <a:xfrm>
            <a:off x="644080" y="1665244"/>
            <a:ext cx="2412459" cy="1815882"/>
          </a:xfrm>
          <a:prstGeom prst="flowChartPunchedTap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01CBF-0128-4C40-B1DE-9E9D319F1E30}"/>
              </a:ext>
            </a:extLst>
          </p:cNvPr>
          <p:cNvSpPr txBox="1"/>
          <p:nvPr/>
        </p:nvSpPr>
        <p:spPr>
          <a:xfrm>
            <a:off x="731629" y="2068644"/>
            <a:ext cx="24124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12/2563</a:t>
            </a:r>
          </a:p>
          <a:p>
            <a:r>
              <a:rPr lang="th-TH" sz="2400" dirty="0"/>
              <a:t>เริ่มทดสอบการทำงานของแอปพลิเคชัน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E6A45-581A-495A-8696-1BB9D17FAF81}"/>
              </a:ext>
            </a:extLst>
          </p:cNvPr>
          <p:cNvSpPr txBox="1"/>
          <p:nvPr/>
        </p:nvSpPr>
        <p:spPr>
          <a:xfrm>
            <a:off x="4747553" y="3661905"/>
            <a:ext cx="2690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Timeline Chart</a:t>
            </a:r>
            <a:endParaRPr lang="th-TH" sz="3200" b="1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14E0BA7-6363-4A52-81CD-CE922AF1FD94}"/>
              </a:ext>
            </a:extLst>
          </p:cNvPr>
          <p:cNvSpPr/>
          <p:nvPr/>
        </p:nvSpPr>
        <p:spPr>
          <a:xfrm>
            <a:off x="4881242" y="1780162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Flowchart: Punched Tape 15">
            <a:extLst>
              <a:ext uri="{FF2B5EF4-FFF2-40B4-BE49-F238E27FC236}">
                <a16:creationId xmlns:a16="http://schemas.microsoft.com/office/drawing/2014/main" id="{771EC62D-40BC-422C-9607-475E0AEE92B7}"/>
              </a:ext>
            </a:extLst>
          </p:cNvPr>
          <p:cNvSpPr/>
          <p:nvPr/>
        </p:nvSpPr>
        <p:spPr>
          <a:xfrm>
            <a:off x="4968791" y="1665244"/>
            <a:ext cx="2412459" cy="181588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6D791-CAF2-4353-817D-8D98E4184BB2}"/>
              </a:ext>
            </a:extLst>
          </p:cNvPr>
          <p:cNvSpPr txBox="1"/>
          <p:nvPr/>
        </p:nvSpPr>
        <p:spPr>
          <a:xfrm>
            <a:off x="5056340" y="2068644"/>
            <a:ext cx="24124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2/2563</a:t>
            </a:r>
          </a:p>
          <a:p>
            <a:r>
              <a:rPr lang="th-TH" sz="2400" dirty="0"/>
              <a:t>เริ่มแก้ไขและปรับปรุงข้อผิดพลาด</a:t>
            </a:r>
          </a:p>
          <a:p>
            <a:endParaRPr lang="th-TH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6A537C9-C1A8-4290-9A00-944A5B6B5CFD}"/>
              </a:ext>
            </a:extLst>
          </p:cNvPr>
          <p:cNvSpPr/>
          <p:nvPr/>
        </p:nvSpPr>
        <p:spPr>
          <a:xfrm>
            <a:off x="8965651" y="1780162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Flowchart: Punched Tape 18">
            <a:extLst>
              <a:ext uri="{FF2B5EF4-FFF2-40B4-BE49-F238E27FC236}">
                <a16:creationId xmlns:a16="http://schemas.microsoft.com/office/drawing/2014/main" id="{7A570B67-246C-49F4-9AFA-09247C32AC00}"/>
              </a:ext>
            </a:extLst>
          </p:cNvPr>
          <p:cNvSpPr/>
          <p:nvPr/>
        </p:nvSpPr>
        <p:spPr>
          <a:xfrm>
            <a:off x="9053200" y="1665244"/>
            <a:ext cx="2412459" cy="1815882"/>
          </a:xfrm>
          <a:prstGeom prst="flowChartPunchedTape">
            <a:avLst/>
          </a:prstGeom>
          <a:solidFill>
            <a:srgbClr val="F698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6B0B2-8556-4DD0-9D02-01B78DBEBE91}"/>
              </a:ext>
            </a:extLst>
          </p:cNvPr>
          <p:cNvSpPr txBox="1"/>
          <p:nvPr/>
        </p:nvSpPr>
        <p:spPr>
          <a:xfrm>
            <a:off x="9140749" y="2068644"/>
            <a:ext cx="2412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4/2563</a:t>
            </a:r>
          </a:p>
          <a:p>
            <a:r>
              <a:rPr lang="th-TH" sz="2400" dirty="0"/>
              <a:t>สรุปผลโครงงาน</a:t>
            </a:r>
          </a:p>
          <a:p>
            <a:endParaRPr lang="th-TH" dirty="0"/>
          </a:p>
        </p:txBody>
      </p:sp>
      <p:sp>
        <p:nvSpPr>
          <p:cNvPr id="22" name="Flowchart: Punched Tape 21">
            <a:extLst>
              <a:ext uri="{FF2B5EF4-FFF2-40B4-BE49-F238E27FC236}">
                <a16:creationId xmlns:a16="http://schemas.microsoft.com/office/drawing/2014/main" id="{2426EC64-93D1-4DD3-A9FB-EBF62806E223}"/>
              </a:ext>
            </a:extLst>
          </p:cNvPr>
          <p:cNvSpPr/>
          <p:nvPr/>
        </p:nvSpPr>
        <p:spPr>
          <a:xfrm>
            <a:off x="2783733" y="4478092"/>
            <a:ext cx="2412459" cy="1815882"/>
          </a:xfrm>
          <a:prstGeom prst="flowChartPunchedTap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7F0C92-33FB-4E30-A1CF-F291DF5419D2}"/>
              </a:ext>
            </a:extLst>
          </p:cNvPr>
          <p:cNvSpPr txBox="1"/>
          <p:nvPr/>
        </p:nvSpPr>
        <p:spPr>
          <a:xfrm>
            <a:off x="2871282" y="4881492"/>
            <a:ext cx="24124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1/2563</a:t>
            </a:r>
          </a:p>
          <a:p>
            <a:r>
              <a:rPr lang="th-TH" sz="2400" dirty="0"/>
              <a:t>ทดสอบการทำงานของ</a:t>
            </a:r>
            <a:br>
              <a:rPr lang="th-TH" sz="2400" dirty="0"/>
            </a:br>
            <a:r>
              <a:rPr lang="th-TH" sz="2400" dirty="0"/>
              <a:t>แอปพลิเคชัน</a:t>
            </a:r>
          </a:p>
          <a:p>
            <a:endParaRPr lang="th-TH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C6B4128C-6918-46FC-80CC-99B57350C3B7}"/>
              </a:ext>
            </a:extLst>
          </p:cNvPr>
          <p:cNvSpPr/>
          <p:nvPr/>
        </p:nvSpPr>
        <p:spPr>
          <a:xfrm>
            <a:off x="6908260" y="4228219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Flowchart: Punched Tape 24">
            <a:extLst>
              <a:ext uri="{FF2B5EF4-FFF2-40B4-BE49-F238E27FC236}">
                <a16:creationId xmlns:a16="http://schemas.microsoft.com/office/drawing/2014/main" id="{2A8B920B-3CCC-4FF2-9AF1-FBB65B8321F6}"/>
              </a:ext>
            </a:extLst>
          </p:cNvPr>
          <p:cNvSpPr/>
          <p:nvPr/>
        </p:nvSpPr>
        <p:spPr>
          <a:xfrm>
            <a:off x="6995809" y="4478092"/>
            <a:ext cx="2412459" cy="1815882"/>
          </a:xfrm>
          <a:prstGeom prst="flowChartPunchedTap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18739E-B4D3-4451-B84B-90F67329C1BB}"/>
              </a:ext>
            </a:extLst>
          </p:cNvPr>
          <p:cNvSpPr txBox="1"/>
          <p:nvPr/>
        </p:nvSpPr>
        <p:spPr>
          <a:xfrm>
            <a:off x="7083358" y="4881492"/>
            <a:ext cx="24124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3/2563</a:t>
            </a:r>
          </a:p>
          <a:p>
            <a:r>
              <a:rPr lang="th-TH" sz="2400" dirty="0"/>
              <a:t>แก้ไขและปรับปรุงข้อผิดพลาด</a:t>
            </a:r>
          </a:p>
          <a:p>
            <a:endParaRPr lang="th-TH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2D1B99-99D8-414B-BEC4-A6A5C67247C1}"/>
              </a:ext>
            </a:extLst>
          </p:cNvPr>
          <p:cNvSpPr/>
          <p:nvPr/>
        </p:nvSpPr>
        <p:spPr>
          <a:xfrm>
            <a:off x="556532" y="651751"/>
            <a:ext cx="4191020" cy="7365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b="1" dirty="0">
                <a:solidFill>
                  <a:schemeClr val="tx1"/>
                </a:solidFill>
              </a:rPr>
              <a:t>แผนการดำเนินงาน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2538021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6" grpId="0"/>
      <p:bldP spid="12" grpId="0" animBg="1"/>
      <p:bldP spid="16" grpId="0" animBg="1"/>
      <p:bldP spid="17" grpId="0"/>
      <p:bldP spid="18" grpId="0" animBg="1"/>
      <p:bldP spid="19" grpId="0" animBg="1"/>
      <p:bldP spid="20" grpId="0"/>
      <p:bldP spid="22" grpId="0" animBg="1"/>
      <p:bldP spid="23" grpId="0"/>
      <p:bldP spid="24" grpId="0" animBg="1"/>
      <p:bldP spid="25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6095999" y="562062"/>
            <a:ext cx="6095999" cy="8613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Use case diagram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5251A-7851-491C-B1F9-B4A2C98B3489}"/>
              </a:ext>
            </a:extLst>
          </p:cNvPr>
          <p:cNvSpPr/>
          <p:nvPr/>
        </p:nvSpPr>
        <p:spPr>
          <a:xfrm>
            <a:off x="0" y="0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solidFill>
                  <a:schemeClr val="tx1"/>
                </a:solidFill>
              </a:rPr>
              <a:t>การออกแบบเบื้องต้น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EF44A-D35B-4C86-B55B-943E3D5C91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83" y="1423447"/>
            <a:ext cx="7748832" cy="54345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4064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6095999" y="562062"/>
            <a:ext cx="6095999" cy="8613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Mock-up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5251A-7851-491C-B1F9-B4A2C98B3489}"/>
              </a:ext>
            </a:extLst>
          </p:cNvPr>
          <p:cNvSpPr/>
          <p:nvPr/>
        </p:nvSpPr>
        <p:spPr>
          <a:xfrm>
            <a:off x="0" y="0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solidFill>
                  <a:schemeClr val="tx1"/>
                </a:solidFill>
              </a:rPr>
              <a:t>การออกแบบเบื้องต้น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E1045-68AA-4075-ADC9-6D888B697E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52" y="1417480"/>
            <a:ext cx="3018689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B2B76-17ED-49A6-9685-9C227AA028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302" y="1417481"/>
            <a:ext cx="3018689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7F64F-7E98-4C38-BC45-F0612F44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57" y="1417480"/>
            <a:ext cx="3018688" cy="5426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1404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6095999" y="562062"/>
            <a:ext cx="6095999" cy="8613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Mock-up (</a:t>
            </a:r>
            <a:r>
              <a:rPr lang="th-TH" sz="4000" dirty="0">
                <a:solidFill>
                  <a:schemeClr val="tx1"/>
                </a:solidFill>
              </a:rPr>
              <a:t>ต่อ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5251A-7851-491C-B1F9-B4A2C98B3489}"/>
              </a:ext>
            </a:extLst>
          </p:cNvPr>
          <p:cNvSpPr/>
          <p:nvPr/>
        </p:nvSpPr>
        <p:spPr>
          <a:xfrm>
            <a:off x="0" y="0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solidFill>
                  <a:schemeClr val="tx1"/>
                </a:solidFill>
              </a:rPr>
              <a:t>การออกแบบเบื้องต้น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DDF9FC-1704-429C-A086-043B0049D1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52" y="1423444"/>
            <a:ext cx="3018689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C7C81-FF99-47C1-A557-758E2240FA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302" y="1423445"/>
            <a:ext cx="3018689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ED8C45-00C0-44A4-8279-2A95A6F531C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9" y="1423443"/>
            <a:ext cx="3018689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395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6095999" y="562062"/>
            <a:ext cx="6095999" cy="8613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Mock-up (</a:t>
            </a:r>
            <a:r>
              <a:rPr lang="th-TH" sz="4000" dirty="0">
                <a:solidFill>
                  <a:schemeClr val="tx1"/>
                </a:solidFill>
              </a:rPr>
              <a:t>ต่อ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5251A-7851-491C-B1F9-B4A2C98B3489}"/>
              </a:ext>
            </a:extLst>
          </p:cNvPr>
          <p:cNvSpPr/>
          <p:nvPr/>
        </p:nvSpPr>
        <p:spPr>
          <a:xfrm>
            <a:off x="0" y="0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solidFill>
                  <a:schemeClr val="tx1"/>
                </a:solidFill>
              </a:rPr>
              <a:t>การออกแบบเบื้องต้น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25D1B-F920-48BC-85B4-5C4F2DDA31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36" y="1423444"/>
            <a:ext cx="3018688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60C377-0224-465E-AD60-6985B8726B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17" y="1423445"/>
            <a:ext cx="3018688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B232A9-E0B2-4632-AD2D-EAF48EFDEE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4" y="1423447"/>
            <a:ext cx="3018689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032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6095999" y="562062"/>
            <a:ext cx="6095999" cy="8613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Mock-up (</a:t>
            </a:r>
            <a:r>
              <a:rPr lang="th-TH" sz="4000" dirty="0">
                <a:solidFill>
                  <a:schemeClr val="tx1"/>
                </a:solidFill>
              </a:rPr>
              <a:t>ต่อ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5251A-7851-491C-B1F9-B4A2C98B3489}"/>
              </a:ext>
            </a:extLst>
          </p:cNvPr>
          <p:cNvSpPr/>
          <p:nvPr/>
        </p:nvSpPr>
        <p:spPr>
          <a:xfrm>
            <a:off x="0" y="0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solidFill>
                  <a:schemeClr val="tx1"/>
                </a:solidFill>
              </a:rPr>
              <a:t>การออกแบบเบื้องต้น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C70015-49F3-4F10-A2BE-F21B547689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61" y="1423447"/>
            <a:ext cx="3018678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BE0F63-3A14-4E4D-A14E-780AD18197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09" y="1423444"/>
            <a:ext cx="3018678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9D60E6-BC4B-4BB0-945C-F1C9FEA3BA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62" y="1423442"/>
            <a:ext cx="3018688" cy="5434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2258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6095999" y="562062"/>
            <a:ext cx="6095999" cy="8613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Mock-up (</a:t>
            </a:r>
            <a:r>
              <a:rPr lang="th-TH" sz="4000" dirty="0">
                <a:solidFill>
                  <a:schemeClr val="tx1"/>
                </a:solidFill>
              </a:rPr>
              <a:t>ต่อ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5251A-7851-491C-B1F9-B4A2C98B3489}"/>
              </a:ext>
            </a:extLst>
          </p:cNvPr>
          <p:cNvSpPr/>
          <p:nvPr/>
        </p:nvSpPr>
        <p:spPr>
          <a:xfrm>
            <a:off x="0" y="0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solidFill>
                  <a:schemeClr val="tx1"/>
                </a:solidFill>
              </a:rPr>
              <a:t>การออกแบบเบื้องต้น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901A9-1FE8-4C4A-86B8-6538C3EAB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73" y="1423447"/>
            <a:ext cx="3018648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E9F2BC-CCF9-48C3-9B63-11FAB44BA5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35" y="1423446"/>
            <a:ext cx="3018648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68EFA7-EF14-4E99-9C2A-C81FB9FAA46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07" y="1423444"/>
            <a:ext cx="3018678" cy="5434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917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6095999" y="562062"/>
            <a:ext cx="6095999" cy="8613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Mock-up (</a:t>
            </a:r>
            <a:r>
              <a:rPr lang="th-TH" sz="4000" dirty="0">
                <a:solidFill>
                  <a:schemeClr val="tx1"/>
                </a:solidFill>
              </a:rPr>
              <a:t>ต่อ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5251A-7851-491C-B1F9-B4A2C98B3489}"/>
              </a:ext>
            </a:extLst>
          </p:cNvPr>
          <p:cNvSpPr/>
          <p:nvPr/>
        </p:nvSpPr>
        <p:spPr>
          <a:xfrm>
            <a:off x="0" y="0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solidFill>
                  <a:schemeClr val="tx1"/>
                </a:solidFill>
              </a:rPr>
              <a:t>การออกแบบเบื้องต้น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09FE08-92E6-4BC2-9074-9B7029BE73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24" y="1423443"/>
            <a:ext cx="3018543" cy="5434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A587BD-B93E-41CB-8595-7C8F965A04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261" y="1423444"/>
            <a:ext cx="3018543" cy="5434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AE7457-FF0F-4CDC-8ECF-C49C41EC812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8" y="1423447"/>
            <a:ext cx="3018648" cy="5434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2483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6095999" y="562062"/>
            <a:ext cx="6095999" cy="8613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Dialogflow</a:t>
            </a:r>
            <a:r>
              <a:rPr lang="en-US" sz="4000" dirty="0">
                <a:solidFill>
                  <a:schemeClr val="tx1"/>
                </a:solidFill>
              </a:rPr>
              <a:t> =&gt; LINE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5251A-7851-491C-B1F9-B4A2C98B3489}"/>
              </a:ext>
            </a:extLst>
          </p:cNvPr>
          <p:cNvSpPr/>
          <p:nvPr/>
        </p:nvSpPr>
        <p:spPr>
          <a:xfrm>
            <a:off x="0" y="0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solidFill>
                  <a:schemeClr val="tx1"/>
                </a:solidFill>
              </a:rPr>
              <a:t>การออกแบบเบื้องต้น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56353B-2D9F-49F9-B67A-8417D282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695" y="1423447"/>
            <a:ext cx="3051904" cy="54345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C0441F-486D-46A1-8AAB-5FE142CB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01" y="1423446"/>
            <a:ext cx="7670364" cy="54345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601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EBC05-D28C-4557-9699-F32ABB53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th-TH" sz="5400" b="1" dirty="0">
                <a:solidFill>
                  <a:srgbClr val="303030"/>
                </a:solidFill>
              </a:rPr>
              <a:t>เค้าโครง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5285DF67-E288-4E8D-9B6A-1244B974D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r="-1" b="-1"/>
          <a:stretch/>
        </p:blipFill>
        <p:spPr>
          <a:xfrm>
            <a:off x="841248" y="604158"/>
            <a:ext cx="6049941" cy="43501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7049A4-7269-4A5A-9573-DF7D92DB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3" y="601315"/>
            <a:ext cx="4831563" cy="4384342"/>
          </a:xfrm>
        </p:spPr>
        <p:txBody>
          <a:bodyPr anchor="ctr">
            <a:normAutofit/>
          </a:bodyPr>
          <a:lstStyle/>
          <a:p>
            <a:r>
              <a:rPr lang="th-TH" sz="3600" dirty="0"/>
              <a:t>ที่มาและความสำคัญของโครงงาน</a:t>
            </a:r>
            <a:endParaRPr lang="en-US" sz="3600" dirty="0"/>
          </a:p>
          <a:p>
            <a:r>
              <a:rPr lang="th-TH" sz="3600" dirty="0"/>
              <a:t>วัตถุประสงค์</a:t>
            </a:r>
            <a:endParaRPr lang="en-US" sz="3600" dirty="0"/>
          </a:p>
          <a:p>
            <a:r>
              <a:rPr lang="th-TH" sz="3600" dirty="0"/>
              <a:t>ทฤษฎีและหลักการ</a:t>
            </a:r>
            <a:endParaRPr lang="en-US" sz="3600" dirty="0"/>
          </a:p>
          <a:p>
            <a:r>
              <a:rPr lang="th-TH" sz="3600" dirty="0"/>
              <a:t>แผนการดำเนินงาน</a:t>
            </a:r>
          </a:p>
          <a:p>
            <a:r>
              <a:rPr lang="th-TH" sz="3600" dirty="0"/>
              <a:t>การออกแบบเบื้องต้น</a:t>
            </a:r>
            <a:endParaRPr lang="en-US" sz="3600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4F60E13-2D48-41DF-9553-8D8CF68FE640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A1889-3498-41A3-9A0E-BC08B361F582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31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hank you for your attention any questions&quot;">
            <a:extLst>
              <a:ext uri="{FF2B5EF4-FFF2-40B4-BE49-F238E27FC236}">
                <a16:creationId xmlns:a16="http://schemas.microsoft.com/office/drawing/2014/main" id="{142F278F-8CE8-4D95-AAB0-2681D94D4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b="59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2326C87-6CED-48F3-9B4A-A702FB2E418E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23026-A626-46A5-84A7-10EBC2A1F9FC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632133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8114E-AB62-4DAD-939C-F13B746C07D8}"/>
              </a:ext>
            </a:extLst>
          </p:cNvPr>
          <p:cNvSpPr/>
          <p:nvPr/>
        </p:nvSpPr>
        <p:spPr>
          <a:xfrm>
            <a:off x="0" y="0"/>
            <a:ext cx="11274458" cy="5169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picture containing air, holding, man&#10;&#10;Description automatically generated">
            <a:extLst>
              <a:ext uri="{FF2B5EF4-FFF2-40B4-BE49-F238E27FC236}">
                <a16:creationId xmlns:a16="http://schemas.microsoft.com/office/drawing/2014/main" id="{65F78916-9763-49B0-B91E-2006D47F7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0" y="341934"/>
            <a:ext cx="9947638" cy="4485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EEB7BE-26CB-4E34-99E3-04895A5C20DD}"/>
              </a:ext>
            </a:extLst>
          </p:cNvPr>
          <p:cNvSpPr txBox="1"/>
          <p:nvPr/>
        </p:nvSpPr>
        <p:spPr>
          <a:xfrm>
            <a:off x="917542" y="38842"/>
            <a:ext cx="94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/>
              <a:t>อัตราตาย โรคไตเรื้อรังต่อแสนประชากร ในประเทศไทย ปี 2552-2557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CE622-F923-4102-9CFF-0F9CBA60D883}"/>
              </a:ext>
            </a:extLst>
          </p:cNvPr>
          <p:cNvSpPr txBox="1"/>
          <p:nvPr/>
        </p:nvSpPr>
        <p:spPr>
          <a:xfrm>
            <a:off x="5249879" y="4763714"/>
            <a:ext cx="641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แหล่งข้อมูล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dirty="0"/>
              <a:t>สำนักนโยบายและยุทธศาสตร์ สำนักงานปลัดกระทรวงสาธารณสุข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DD151-F229-4463-8861-87060AA86E1A}"/>
              </a:ext>
            </a:extLst>
          </p:cNvPr>
          <p:cNvSpPr txBox="1"/>
          <p:nvPr/>
        </p:nvSpPr>
        <p:spPr>
          <a:xfrm>
            <a:off x="9532759" y="2407265"/>
            <a:ext cx="162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อัตราตายโรคไต</a:t>
            </a:r>
          </a:p>
        </p:txBody>
      </p:sp>
    </p:spTree>
    <p:extLst>
      <p:ext uri="{BB962C8B-B14F-4D97-AF65-F5344CB8AC3E}">
        <p14:creationId xmlns:p14="http://schemas.microsoft.com/office/powerpoint/2010/main" val="23698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1CB45A-0C6D-4006-AD3E-B4583B44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0DED6-26DD-4D1D-BE0D-23BD74F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02241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ที่มาและความสำคัญของโครงงาน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740AF3-3039-4501-9688-DF43F8DDB331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A9DE-2335-4572-A2E2-3986392EDE75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05845E-F598-47F4-A71D-4B3195BA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81" y="248707"/>
            <a:ext cx="2638164" cy="474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5AE1CE-DC64-4328-A4A9-0DFE05F6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97" y="248707"/>
            <a:ext cx="2638164" cy="4744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E23999-C9FE-4347-8D35-DE881EAA9B20}"/>
              </a:ext>
            </a:extLst>
          </p:cNvPr>
          <p:cNvSpPr/>
          <p:nvPr/>
        </p:nvSpPr>
        <p:spPr>
          <a:xfrm>
            <a:off x="0" y="-1"/>
            <a:ext cx="2759697" cy="1804733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Application</a:t>
            </a:r>
            <a:endParaRPr lang="th-TH" sz="3200" b="1" dirty="0">
              <a:solidFill>
                <a:schemeClr val="tx1"/>
              </a:solidFill>
            </a:endParaRP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ที่ใช้ในการพัฒนา</a:t>
            </a:r>
          </a:p>
          <a:p>
            <a:pPr algn="ctr"/>
            <a:r>
              <a:rPr lang="th-TH" sz="3200" b="1" dirty="0">
                <a:solidFill>
                  <a:schemeClr val="tx1"/>
                </a:solidFill>
              </a:rPr>
              <a:t>ต่อยอด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E3C90657-ED9E-488E-9EC1-8D3D40594A28}"/>
              </a:ext>
            </a:extLst>
          </p:cNvPr>
          <p:cNvSpPr/>
          <p:nvPr/>
        </p:nvSpPr>
        <p:spPr>
          <a:xfrm>
            <a:off x="8264945" y="2096319"/>
            <a:ext cx="1244228" cy="1332681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3148F-2332-476F-A405-4DF889ECC15C}"/>
              </a:ext>
            </a:extLst>
          </p:cNvPr>
          <p:cNvSpPr/>
          <p:nvPr/>
        </p:nvSpPr>
        <p:spPr>
          <a:xfrm>
            <a:off x="9769184" y="2169273"/>
            <a:ext cx="1896727" cy="1332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Chatbot</a:t>
            </a:r>
            <a:endParaRPr lang="th-TH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CCA920-12E3-4512-934A-D9CACCE01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68A480A8-7C45-4CDD-BCDF-79FE5573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h-TH" sz="5400" b="1" dirty="0"/>
              <a:t>วัตถุประสงค์</a:t>
            </a:r>
            <a:endParaRPr lang="en-US" sz="5400" b="1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D653A787-E952-439E-8345-8A347D2F7409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239BA-A0BD-4130-A2BD-20670E0EECD9}"/>
              </a:ext>
            </a:extLst>
          </p:cNvPr>
          <p:cNvSpPr txBox="1"/>
          <p:nvPr/>
        </p:nvSpPr>
        <p:spPr>
          <a:xfrm>
            <a:off x="11665911" y="38842"/>
            <a:ext cx="2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593D9-E3B5-4624-85AC-EFB617E11C64}"/>
              </a:ext>
            </a:extLst>
          </p:cNvPr>
          <p:cNvSpPr/>
          <p:nvPr/>
        </p:nvSpPr>
        <p:spPr>
          <a:xfrm>
            <a:off x="0" y="540514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1)  </a:t>
            </a:r>
            <a:r>
              <a:rPr lang="th-TH" sz="4000" dirty="0">
                <a:solidFill>
                  <a:schemeClr val="tx1"/>
                </a:solidFill>
              </a:rPr>
              <a:t>ออกแบบและพัฒนาระบบแชทบอทสำหรับดูแลผู้ป่วยโรคไต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8FF08A-BAD4-4DCA-B432-0338A59F8E4D}"/>
              </a:ext>
            </a:extLst>
          </p:cNvPr>
          <p:cNvSpPr/>
          <p:nvPr/>
        </p:nvSpPr>
        <p:spPr>
          <a:xfrm>
            <a:off x="-1" y="4894039"/>
            <a:ext cx="6095999" cy="1423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2)  </a:t>
            </a:r>
            <a:r>
              <a:rPr lang="th-TH" sz="4000" dirty="0">
                <a:solidFill>
                  <a:schemeClr val="tx1"/>
                </a:solidFill>
              </a:rPr>
              <a:t>ทดสอบระบบที่ได้พัฒนาโดยใช้ผู้ป่วย</a:t>
            </a:r>
          </a:p>
        </p:txBody>
      </p:sp>
    </p:spTree>
    <p:extLst>
      <p:ext uri="{BB962C8B-B14F-4D97-AF65-F5344CB8AC3E}">
        <p14:creationId xmlns:p14="http://schemas.microsoft.com/office/powerpoint/2010/main" val="148242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C870A7-F26B-4482-B723-A6CEB4BE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02" b="98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AB523-E138-4921-82C0-CA1D525C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h-TH" sz="5400" b="1" dirty="0"/>
              <a:t>ทฤษฎีและหลักการ</a:t>
            </a:r>
            <a:endParaRPr lang="en-US" sz="54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63C3ED13-C7E4-4A67-8E54-8D41652AE3E2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7CA11-4C9B-49C7-AA14-F91ADA5638F2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7E4A5-FCC3-4054-BB7A-DD1E58D6183E}"/>
              </a:ext>
            </a:extLst>
          </p:cNvPr>
          <p:cNvSpPr/>
          <p:nvPr/>
        </p:nvSpPr>
        <p:spPr>
          <a:xfrm>
            <a:off x="0" y="540514"/>
            <a:ext cx="6095999" cy="1423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1)  Intents – </a:t>
            </a:r>
            <a:r>
              <a:rPr lang="th-TH" sz="4000" dirty="0">
                <a:solidFill>
                  <a:schemeClr val="tx1"/>
                </a:solidFill>
              </a:rPr>
              <a:t>ความตั้งใจ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94149-3668-4688-97D9-1807E9790932}"/>
              </a:ext>
            </a:extLst>
          </p:cNvPr>
          <p:cNvSpPr/>
          <p:nvPr/>
        </p:nvSpPr>
        <p:spPr>
          <a:xfrm>
            <a:off x="-1" y="4894039"/>
            <a:ext cx="6095999" cy="14234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</a:rPr>
              <a:t>2)  Responses – </a:t>
            </a:r>
            <a:r>
              <a:rPr lang="th-TH" sz="4000" dirty="0">
                <a:solidFill>
                  <a:schemeClr val="tx1"/>
                </a:solidFill>
              </a:rPr>
              <a:t>การตอบสนอง</a:t>
            </a:r>
          </a:p>
        </p:txBody>
      </p:sp>
    </p:spTree>
    <p:extLst>
      <p:ext uri="{BB962C8B-B14F-4D97-AF65-F5344CB8AC3E}">
        <p14:creationId xmlns:p14="http://schemas.microsoft.com/office/powerpoint/2010/main" val="323279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210573-B3F9-4FD4-AD09-2A0D1ADE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578" y="763673"/>
            <a:ext cx="5305413" cy="6094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491451" y="-1"/>
            <a:ext cx="5305413" cy="7635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Intents – </a:t>
            </a:r>
            <a:r>
              <a:rPr lang="th-TH" sz="4000" dirty="0">
                <a:solidFill>
                  <a:schemeClr val="tx1"/>
                </a:solidFill>
              </a:rPr>
              <a:t>ความตั้งใจ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7ECA6-16A2-4951-AB33-F7FEAF17EDBD}"/>
              </a:ext>
            </a:extLst>
          </p:cNvPr>
          <p:cNvSpPr/>
          <p:nvPr/>
        </p:nvSpPr>
        <p:spPr>
          <a:xfrm>
            <a:off x="6131578" y="0"/>
            <a:ext cx="5305413" cy="7635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Responses - </a:t>
            </a:r>
            <a:r>
              <a:rPr lang="th-TH" sz="4000" dirty="0">
                <a:solidFill>
                  <a:schemeClr val="tx1"/>
                </a:solidFill>
              </a:rPr>
              <a:t>การตอบสนอง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53DEFA-DB2C-4580-B9B7-F2519D4D0A15}"/>
              </a:ext>
            </a:extLst>
          </p:cNvPr>
          <p:cNvSpPr/>
          <p:nvPr/>
        </p:nvSpPr>
        <p:spPr>
          <a:xfrm>
            <a:off x="9377464" y="4192621"/>
            <a:ext cx="2990320" cy="2778249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0AB5-0C66-447B-BA7A-C057BE406870}"/>
              </a:ext>
            </a:extLst>
          </p:cNvPr>
          <p:cNvSpPr txBox="1"/>
          <p:nvPr/>
        </p:nvSpPr>
        <p:spPr>
          <a:xfrm>
            <a:off x="9330790" y="5084288"/>
            <a:ext cx="30836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</a:rPr>
              <a:t>ทฤษฎีและหลักการ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  <a:endParaRPr lang="th-TH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942AEF-E2BF-4CB4-9AB8-5E69B899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51" y="763569"/>
            <a:ext cx="5305413" cy="6094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69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0A270-2B88-4126-97EE-BAC84024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46" y="0"/>
            <a:ext cx="10134703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5672141-E2CA-4F15-892E-D4922CF84364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BD49-73DC-4252-BB57-45F650FB5435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F2FEB-252C-450E-B94C-AE6BB76E2D38}"/>
              </a:ext>
            </a:extLst>
          </p:cNvPr>
          <p:cNvSpPr/>
          <p:nvPr/>
        </p:nvSpPr>
        <p:spPr>
          <a:xfrm>
            <a:off x="3443290" y="1161788"/>
            <a:ext cx="5305413" cy="7928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Default Fallback Intent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0E62BDD-BF81-4B29-B3C6-93FA95D530D6}"/>
              </a:ext>
            </a:extLst>
          </p:cNvPr>
          <p:cNvSpPr/>
          <p:nvPr/>
        </p:nvSpPr>
        <p:spPr>
          <a:xfrm>
            <a:off x="9377464" y="4192621"/>
            <a:ext cx="2990320" cy="2778249"/>
          </a:xfrm>
          <a:prstGeom prst="flowChartConnector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B70DA-AE25-4507-8777-F077649E085D}"/>
              </a:ext>
            </a:extLst>
          </p:cNvPr>
          <p:cNvSpPr txBox="1"/>
          <p:nvPr/>
        </p:nvSpPr>
        <p:spPr>
          <a:xfrm>
            <a:off x="9330790" y="5084288"/>
            <a:ext cx="30836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</a:rPr>
              <a:t>ทฤษฎีและหลักการ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___</a:t>
            </a:r>
            <a:endParaRPr lang="th-TH" sz="3600" b="1" dirty="0">
              <a:solidFill>
                <a:schemeClr val="bg1"/>
              </a:solidFill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45691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C8D69-B798-410E-8306-F10F81B064A2}"/>
              </a:ext>
            </a:extLst>
          </p:cNvPr>
          <p:cNvSpPr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 </a:t>
            </a:r>
            <a:r>
              <a:rPr lang="th-TH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ภาคเรียนที่ 2 ปีการศึกษา 2562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EDCAF6AC-B558-46F2-9AC4-88A6B33DF088}"/>
              </a:ext>
            </a:extLst>
          </p:cNvPr>
          <p:cNvSpPr/>
          <p:nvPr/>
        </p:nvSpPr>
        <p:spPr>
          <a:xfrm>
            <a:off x="11436991" y="0"/>
            <a:ext cx="755009" cy="562062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AC15B-461B-4779-8436-8BE6B6D16E3F}"/>
              </a:ext>
            </a:extLst>
          </p:cNvPr>
          <p:cNvSpPr txBox="1"/>
          <p:nvPr/>
        </p:nvSpPr>
        <p:spPr>
          <a:xfrm>
            <a:off x="11568418" y="38842"/>
            <a:ext cx="49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h-TH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64ACE3-A615-45E1-9B4D-FF4B545DBD4E}"/>
              </a:ext>
            </a:extLst>
          </p:cNvPr>
          <p:cNvSpPr/>
          <p:nvPr/>
        </p:nvSpPr>
        <p:spPr>
          <a:xfrm>
            <a:off x="-3011" y="3677055"/>
            <a:ext cx="12192000" cy="5544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423D9BB-2F75-49CF-92CD-A5ED5D929796}"/>
              </a:ext>
            </a:extLst>
          </p:cNvPr>
          <p:cNvSpPr/>
          <p:nvPr/>
        </p:nvSpPr>
        <p:spPr>
          <a:xfrm>
            <a:off x="2159996" y="1780162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Flowchart: Punched Tape 3">
            <a:extLst>
              <a:ext uri="{FF2B5EF4-FFF2-40B4-BE49-F238E27FC236}">
                <a16:creationId xmlns:a16="http://schemas.microsoft.com/office/drawing/2014/main" id="{AFD3CB1C-E8BC-4814-9734-A602982176A9}"/>
              </a:ext>
            </a:extLst>
          </p:cNvPr>
          <p:cNvSpPr/>
          <p:nvPr/>
        </p:nvSpPr>
        <p:spPr>
          <a:xfrm>
            <a:off x="2247544" y="1665244"/>
            <a:ext cx="2412459" cy="1815882"/>
          </a:xfrm>
          <a:prstGeom prst="flowChartPunchedTap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01CBF-0128-4C40-B1DE-9E9D319F1E30}"/>
              </a:ext>
            </a:extLst>
          </p:cNvPr>
          <p:cNvSpPr txBox="1"/>
          <p:nvPr/>
        </p:nvSpPr>
        <p:spPr>
          <a:xfrm>
            <a:off x="2335093" y="2068644"/>
            <a:ext cx="24124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4/2563</a:t>
            </a:r>
          </a:p>
          <a:p>
            <a:r>
              <a:rPr lang="th-TH" sz="2400" dirty="0"/>
              <a:t>ศึกษาการออกแบบระบบแชทบอท</a:t>
            </a:r>
          </a:p>
          <a:p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E6A45-581A-495A-8696-1BB9D17FAF81}"/>
              </a:ext>
            </a:extLst>
          </p:cNvPr>
          <p:cNvSpPr txBox="1"/>
          <p:nvPr/>
        </p:nvSpPr>
        <p:spPr>
          <a:xfrm>
            <a:off x="4747553" y="3661905"/>
            <a:ext cx="2690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Timeline Chart</a:t>
            </a:r>
            <a:endParaRPr lang="th-TH" sz="3200" b="1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14E0BA7-6363-4A52-81CD-CE922AF1FD94}"/>
              </a:ext>
            </a:extLst>
          </p:cNvPr>
          <p:cNvSpPr/>
          <p:nvPr/>
        </p:nvSpPr>
        <p:spPr>
          <a:xfrm>
            <a:off x="7525974" y="1780162"/>
            <a:ext cx="87549" cy="18968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Flowchart: Punched Tape 15">
            <a:extLst>
              <a:ext uri="{FF2B5EF4-FFF2-40B4-BE49-F238E27FC236}">
                <a16:creationId xmlns:a16="http://schemas.microsoft.com/office/drawing/2014/main" id="{771EC62D-40BC-422C-9607-475E0AEE92B7}"/>
              </a:ext>
            </a:extLst>
          </p:cNvPr>
          <p:cNvSpPr/>
          <p:nvPr/>
        </p:nvSpPr>
        <p:spPr>
          <a:xfrm>
            <a:off x="7613523" y="1665244"/>
            <a:ext cx="2412459" cy="1815882"/>
          </a:xfrm>
          <a:prstGeom prst="flowChartPunchedTap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6D791-CAF2-4353-817D-8D98E4184BB2}"/>
              </a:ext>
            </a:extLst>
          </p:cNvPr>
          <p:cNvSpPr txBox="1"/>
          <p:nvPr/>
        </p:nvSpPr>
        <p:spPr>
          <a:xfrm>
            <a:off x="7701072" y="2068644"/>
            <a:ext cx="24124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5/2563</a:t>
            </a:r>
          </a:p>
          <a:p>
            <a:r>
              <a:rPr lang="th-TH" sz="2400" dirty="0"/>
              <a:t>ศึกษาเทคโนโลยีที่ใช้ในการทำแชทบอท</a:t>
            </a:r>
          </a:p>
          <a:p>
            <a:endParaRPr lang="th-T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047E44-1F5B-4AE3-8A05-749F6CDA528E}"/>
              </a:ext>
            </a:extLst>
          </p:cNvPr>
          <p:cNvSpPr/>
          <p:nvPr/>
        </p:nvSpPr>
        <p:spPr>
          <a:xfrm>
            <a:off x="556532" y="651751"/>
            <a:ext cx="4191020" cy="7365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b="1" dirty="0">
                <a:solidFill>
                  <a:schemeClr val="tx1"/>
                </a:solidFill>
              </a:rPr>
              <a:t>แผนการดำเนินงาน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1857337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12" grpId="0" animBg="1"/>
      <p:bldP spid="16" grpId="0" animBg="1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368</Words>
  <Application>Microsoft Office PowerPoint</Application>
  <PresentationFormat>Widescreen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 Light</vt:lpstr>
      <vt:lpstr>TH Sarabun New</vt:lpstr>
      <vt:lpstr>Arial</vt:lpstr>
      <vt:lpstr>Calibri</vt:lpstr>
      <vt:lpstr>Office Theme</vt:lpstr>
      <vt:lpstr>Chatbot for kidney disease patients caring</vt:lpstr>
      <vt:lpstr>เค้าโครง</vt:lpstr>
      <vt:lpstr>ที่มาและความสำคัญของโครงงาน</vt:lpstr>
      <vt:lpstr>ที่มาและความสำคัญของโครงงาน</vt:lpstr>
      <vt:lpstr>วัตถุประสงค์</vt:lpstr>
      <vt:lpstr>ทฤษฎีและหลักการ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for caring kidney disease patients</dc:title>
  <dc:creator>Yong Yangyuen</dc:creator>
  <cp:lastModifiedBy>Yong Yangyuen</cp:lastModifiedBy>
  <cp:revision>110</cp:revision>
  <dcterms:created xsi:type="dcterms:W3CDTF">2020-04-20T20:48:05Z</dcterms:created>
  <dcterms:modified xsi:type="dcterms:W3CDTF">2020-04-28T13:02:35Z</dcterms:modified>
</cp:coreProperties>
</file>